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68" r:id="rId4"/>
    <p:sldId id="290" r:id="rId5"/>
    <p:sldId id="281" r:id="rId6"/>
    <p:sldId id="291" r:id="rId7"/>
    <p:sldId id="270" r:id="rId8"/>
    <p:sldId id="272" r:id="rId9"/>
    <p:sldId id="277" r:id="rId10"/>
    <p:sldId id="276" r:id="rId11"/>
    <p:sldId id="279" r:id="rId12"/>
    <p:sldId id="280" r:id="rId13"/>
    <p:sldId id="292" r:id="rId14"/>
    <p:sldId id="293" r:id="rId15"/>
    <p:sldId id="284" r:id="rId16"/>
    <p:sldId id="286" r:id="rId17"/>
    <p:sldId id="287" r:id="rId18"/>
    <p:sldId id="288" r:id="rId19"/>
    <p:sldId id="289" r:id="rId20"/>
  </p:sldIdLst>
  <p:sldSz cx="9144000" cy="5143500" type="screen16x9"/>
  <p:notesSz cx="6858000" cy="9144000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878"/>
    <a:srgbClr val="D81820"/>
    <a:srgbClr val="384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E9617-6942-4C12-AB9E-1D6D1A6599D0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7287E-D719-4E41-8D06-391A42BDF5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374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2046850"/>
            <a:ext cx="9144000" cy="3096650"/>
          </a:xfrm>
          <a:prstGeom prst="rect">
            <a:avLst/>
          </a:prstGeom>
          <a:solidFill>
            <a:srgbClr val="60687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606878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1519" y="2680296"/>
            <a:ext cx="7700962" cy="360099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defRPr sz="2600">
                <a:solidFill>
                  <a:srgbClr val="D8182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naslov</a:t>
            </a:r>
            <a:r>
              <a:rPr lang="hr-HR" altLang="sr-Latn-RS" noProof="0" dirty="0"/>
              <a:t> prezentacije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21519" y="3482727"/>
            <a:ext cx="7700962" cy="219291"/>
          </a:xfrm>
        </p:spPr>
        <p:txBody>
          <a:bodyPr>
            <a:spAutoFit/>
          </a:bodyPr>
          <a:lstStyle>
            <a:lvl1pPr marL="0" indent="0" algn="ctr">
              <a:lnSpc>
                <a:spcPct val="95000"/>
              </a:lnSpc>
              <a:defRPr spc="0" baseline="0">
                <a:solidFill>
                  <a:srgbClr val="606878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podnaslov</a:t>
            </a:r>
            <a:r>
              <a:rPr lang="hr-HR" altLang="sr-Latn-RS" noProof="0" dirty="0"/>
              <a:t> ili prazno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21519" y="4136452"/>
            <a:ext cx="7700400" cy="146194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defRPr sz="1000" baseline="0">
                <a:solidFill>
                  <a:srgbClr val="606878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hr-HR" dirty="0"/>
              <a:t>potpis autora i suradnika ili prazno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19" y="580511"/>
            <a:ext cx="2514400" cy="1008000"/>
          </a:xfrm>
          <a:prstGeom prst="rect">
            <a:avLst/>
          </a:prstGeom>
        </p:spPr>
      </p:pic>
      <p:sp>
        <p:nvSpPr>
          <p:cNvPr id="9" name="Pravokutnik 8"/>
          <p:cNvSpPr/>
          <p:nvPr userDrawn="1"/>
        </p:nvSpPr>
        <p:spPr>
          <a:xfrm>
            <a:off x="4329332" y="4668977"/>
            <a:ext cx="481820" cy="474523"/>
          </a:xfrm>
          <a:prstGeom prst="rect">
            <a:avLst/>
          </a:prstGeom>
          <a:solidFill>
            <a:srgbClr val="60687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44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/>
          <p:nvPr userDrawn="1"/>
        </p:nvSpPr>
        <p:spPr>
          <a:xfrm>
            <a:off x="0" y="1419621"/>
            <a:ext cx="9144000" cy="2952000"/>
          </a:xfrm>
          <a:prstGeom prst="rect">
            <a:avLst/>
          </a:prstGeom>
          <a:solidFill>
            <a:srgbClr val="60687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4" y="468000"/>
            <a:ext cx="406249" cy="576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pic>
        <p:nvPicPr>
          <p:cNvPr id="12" name="Slik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4680619"/>
            <a:ext cx="1493006" cy="2297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2715572"/>
            <a:ext cx="7700400" cy="360099"/>
          </a:xfrm>
        </p:spPr>
        <p:txBody>
          <a:bodyPr anchor="ctr" anchorCtr="0">
            <a:spAutoFit/>
          </a:bodyPr>
          <a:lstStyle>
            <a:lvl1pPr algn="l">
              <a:lnSpc>
                <a:spcPct val="90000"/>
              </a:lnSpc>
              <a:defRPr sz="2600" b="0" cap="none">
                <a:solidFill>
                  <a:srgbClr val="D8182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 sekcije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9138" y="1993975"/>
            <a:ext cx="7700400" cy="219291"/>
          </a:xfrm>
        </p:spPr>
        <p:txBody>
          <a:bodyPr anchor="b">
            <a:spAutoFit/>
          </a:bodyPr>
          <a:lstStyle>
            <a:lvl1pPr marL="0" indent="0">
              <a:lnSpc>
                <a:spcPct val="95000"/>
              </a:lnSpc>
              <a:buNone/>
              <a:defRPr sz="1500">
                <a:solidFill>
                  <a:srgbClr val="606878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dirty="0"/>
              <a:t>Uredite nadnaslov ili prazno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19863" y="3612603"/>
            <a:ext cx="7700400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defRPr sz="1500">
                <a:solidFill>
                  <a:srgbClr val="606878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r-HR" dirty="0"/>
              <a:t>Uredite podnaslov ili prazno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utnik 17"/>
          <p:cNvSpPr/>
          <p:nvPr userDrawn="1"/>
        </p:nvSpPr>
        <p:spPr>
          <a:xfrm>
            <a:off x="0" y="1419621"/>
            <a:ext cx="9144000" cy="2952000"/>
          </a:xfrm>
          <a:prstGeom prst="rect">
            <a:avLst/>
          </a:prstGeom>
          <a:solidFill>
            <a:srgbClr val="38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4" y="468000"/>
            <a:ext cx="406249" cy="576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pic>
        <p:nvPicPr>
          <p:cNvPr id="12" name="Slik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4680619"/>
            <a:ext cx="1493006" cy="229746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2715572"/>
            <a:ext cx="7700400" cy="360099"/>
          </a:xfrm>
        </p:spPr>
        <p:txBody>
          <a:bodyPr anchor="ctr" anchorCtr="0">
            <a:spAutoFit/>
          </a:bodyPr>
          <a:lstStyle>
            <a:lvl1pPr algn="l">
              <a:lnSpc>
                <a:spcPct val="90000"/>
              </a:lnSpc>
              <a:defRPr sz="2600" b="0" cap="none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 sekcije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9138" y="1993975"/>
            <a:ext cx="7700400" cy="219291"/>
          </a:xfrm>
        </p:spPr>
        <p:txBody>
          <a:bodyPr anchor="b">
            <a:spAutoFit/>
          </a:bodyPr>
          <a:lstStyle>
            <a:lvl1pPr marL="0" indent="0">
              <a:lnSpc>
                <a:spcPct val="95000"/>
              </a:lnSpc>
              <a:buNone/>
              <a:defRPr sz="1500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dirty="0"/>
              <a:t>Uredite nadnaslov ili prazno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19863" y="3612603"/>
            <a:ext cx="7700400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defRPr sz="1500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r-HR" dirty="0"/>
              <a:t>Uredite podnaslov ili prazno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9139" y="1440000"/>
            <a:ext cx="3773487" cy="3096000"/>
          </a:xfrm>
        </p:spPr>
        <p:txBody>
          <a:bodyPr>
            <a:normAutofit/>
          </a:bodyPr>
          <a:lstStyle>
            <a:lvl1pPr marL="0" indent="-288000">
              <a:lnSpc>
                <a:spcPct val="113000"/>
              </a:lnSpc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13000"/>
              </a:lnSpc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13000"/>
              </a:lnSpc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13000"/>
              </a:lnSpc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13000"/>
              </a:lnSpc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5026" y="1440000"/>
            <a:ext cx="3775075" cy="3096000"/>
          </a:xfrm>
        </p:spPr>
        <p:txBody>
          <a:bodyPr>
            <a:normAutofit/>
          </a:bodyPr>
          <a:lstStyle>
            <a:lvl1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13000"/>
              </a:lnSpc>
              <a:spcBef>
                <a:spcPts val="400"/>
              </a:spcBef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solidFill>
                  <a:srgbClr val="606878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</p:spTree>
    <p:extLst>
      <p:ext uri="{BB962C8B-B14F-4D97-AF65-F5344CB8AC3E}">
        <p14:creationId xmlns:p14="http://schemas.microsoft.com/office/powerpoint/2010/main" val="3716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891601"/>
            <a:ext cx="7700400" cy="332399"/>
          </a:xfrm>
        </p:spPr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</a:t>
            </a:r>
            <a:r>
              <a:rPr lang="en-US" dirty="0"/>
              <a:t> </a:t>
            </a:r>
            <a:r>
              <a:rPr lang="en-US" dirty="0" err="1"/>
              <a:t>naslov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314288"/>
            <a:ext cx="3780000" cy="2339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0">
                <a:solidFill>
                  <a:srgbClr val="606878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00" y="1872000"/>
            <a:ext cx="3780000" cy="2654280"/>
          </a:xfrm>
        </p:spPr>
        <p:txBody>
          <a:bodyPr>
            <a:normAutofit/>
          </a:bodyPr>
          <a:lstStyle>
            <a:lvl1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0" y="1314288"/>
            <a:ext cx="3780000" cy="23391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1600" b="0">
                <a:solidFill>
                  <a:srgbClr val="606878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podnaslov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4000" y="1872000"/>
            <a:ext cx="3780000" cy="2654280"/>
          </a:xfrm>
        </p:spPr>
        <p:txBody>
          <a:bodyPr>
            <a:normAutofit/>
          </a:bodyPr>
          <a:lstStyle>
            <a:lvl1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5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solidFill>
                  <a:srgbClr val="606878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</p:spTree>
    <p:extLst>
      <p:ext uri="{BB962C8B-B14F-4D97-AF65-F5344CB8AC3E}">
        <p14:creationId xmlns:p14="http://schemas.microsoft.com/office/powerpoint/2010/main" val="17367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576000"/>
            <a:ext cx="2592000" cy="276999"/>
          </a:xfrm>
        </p:spPr>
        <p:txBody>
          <a:bodyPr anchor="t" anchorCtr="0"/>
          <a:lstStyle>
            <a:lvl1pPr algn="l">
              <a:defRPr sz="2000" b="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6000" y="576000"/>
            <a:ext cx="4968000" cy="3960000"/>
          </a:xfrm>
        </p:spPr>
        <p:txBody>
          <a:bodyPr>
            <a:normAutofit/>
          </a:bodyPr>
          <a:lstStyle>
            <a:lvl1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0000" y="1275606"/>
            <a:ext cx="2592000" cy="3260394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/>
              <a:t>Naziv sekcije/poglavlja ili prazno</a:t>
            </a:r>
          </a:p>
        </p:txBody>
      </p:sp>
    </p:spTree>
    <p:extLst>
      <p:ext uri="{BB962C8B-B14F-4D97-AF65-F5344CB8AC3E}">
        <p14:creationId xmlns:p14="http://schemas.microsoft.com/office/powerpoint/2010/main" val="18358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0" y="936000"/>
            <a:ext cx="2664000" cy="276999"/>
          </a:xfrm>
        </p:spPr>
        <p:txBody>
          <a:bodyPr anchor="t" anchorCtr="0"/>
          <a:lstStyle>
            <a:lvl1pPr algn="l">
              <a:defRPr sz="2000" b="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0000" y="936000"/>
            <a:ext cx="4896000" cy="3240000"/>
          </a:xfrm>
        </p:spPr>
        <p:txBody>
          <a:bodyPr/>
          <a:lstStyle>
            <a:lvl1pPr marL="0" indent="0" algn="l">
              <a:buNone/>
              <a:defRPr sz="32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60000" y="1584000"/>
            <a:ext cx="2664000" cy="2592000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solidFill>
                  <a:srgbClr val="606878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</p:spTree>
    <p:extLst>
      <p:ext uri="{BB962C8B-B14F-4D97-AF65-F5344CB8AC3E}">
        <p14:creationId xmlns:p14="http://schemas.microsoft.com/office/powerpoint/2010/main" val="25553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800" y="3816000"/>
            <a:ext cx="7700400" cy="276999"/>
          </a:xfrm>
        </p:spPr>
        <p:txBody>
          <a:bodyPr/>
          <a:lstStyle>
            <a:lvl1pPr algn="ctr">
              <a:defRPr sz="2000" b="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 slike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4000" y="576000"/>
            <a:ext cx="4896000" cy="3084380"/>
          </a:xfrm>
        </p:spPr>
        <p:txBody>
          <a:bodyPr/>
          <a:lstStyle>
            <a:lvl1pPr marL="0" indent="0" algn="ctr">
              <a:buNone/>
              <a:defRPr sz="32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1800" y="4164999"/>
            <a:ext cx="7700400" cy="360000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Uredite opis slike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 algn="ctr">
              <a:defRPr>
                <a:solidFill>
                  <a:srgbClr val="606878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6" y="4680619"/>
            <a:ext cx="1493006" cy="2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8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800" y="659001"/>
            <a:ext cx="7700400" cy="276999"/>
          </a:xfrm>
        </p:spPr>
        <p:txBody>
          <a:bodyPr/>
          <a:lstStyle>
            <a:lvl1pPr algn="ctr">
              <a:defRPr sz="2000" b="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 slike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4000" y="1008000"/>
            <a:ext cx="4896000" cy="3057563"/>
          </a:xfrm>
        </p:spPr>
        <p:txBody>
          <a:bodyPr/>
          <a:lstStyle>
            <a:lvl1pPr marL="0" indent="0" algn="ctr">
              <a:buNone/>
              <a:defRPr sz="32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1800" y="4140000"/>
            <a:ext cx="7700400" cy="360000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slike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 algn="ctr">
              <a:defRPr>
                <a:solidFill>
                  <a:srgbClr val="606878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6" y="4680619"/>
            <a:ext cx="1493006" cy="2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bIns="72000"/>
          <a:lstStyle>
            <a:lvl1pPr>
              <a:defRPr>
                <a:solidFill>
                  <a:srgbClr val="606878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</p:spTree>
    <p:extLst>
      <p:ext uri="{BB962C8B-B14F-4D97-AF65-F5344CB8AC3E}">
        <p14:creationId xmlns:p14="http://schemas.microsoft.com/office/powerpoint/2010/main" val="411670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606878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</p:spTree>
    <p:extLst>
      <p:ext uri="{BB962C8B-B14F-4D97-AF65-F5344CB8AC3E}">
        <p14:creationId xmlns:p14="http://schemas.microsoft.com/office/powerpoint/2010/main" val="39613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1800000"/>
            <a:ext cx="9144000" cy="2160000"/>
          </a:xfrm>
          <a:prstGeom prst="rect">
            <a:avLst/>
          </a:prstGeom>
          <a:solidFill>
            <a:srgbClr val="60687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1519" y="2519901"/>
            <a:ext cx="7700962" cy="360099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defRPr sz="2600">
                <a:solidFill>
                  <a:schemeClr val="accent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naslov</a:t>
            </a:r>
            <a:r>
              <a:rPr lang="hr-HR" altLang="sr-Latn-RS" noProof="0" dirty="0"/>
              <a:t> prezentacije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21519" y="3024000"/>
            <a:ext cx="7700962" cy="219291"/>
          </a:xfrm>
        </p:spPr>
        <p:txBody>
          <a:bodyPr>
            <a:spAutoFit/>
          </a:bodyPr>
          <a:lstStyle>
            <a:lvl1pPr marL="0" indent="0" algn="ctr">
              <a:lnSpc>
                <a:spcPct val="95000"/>
              </a:lnSpc>
              <a:defRPr spc="0" baseline="0">
                <a:solidFill>
                  <a:srgbClr val="606878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podnaslov</a:t>
            </a:r>
            <a:r>
              <a:rPr lang="hr-HR" altLang="sr-Latn-RS" noProof="0" dirty="0"/>
              <a:t> ili prazno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85" y="411510"/>
            <a:ext cx="457030" cy="6480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21519" y="4104000"/>
            <a:ext cx="7700400" cy="146194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defRPr sz="1000" baseline="0">
                <a:solidFill>
                  <a:srgbClr val="606878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hr-HR" dirty="0"/>
              <a:t>potpis autora i suradnika ili prazno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6" y="4680619"/>
            <a:ext cx="1493006" cy="2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85" y="411510"/>
            <a:ext cx="457030" cy="64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pic>
        <p:nvPicPr>
          <p:cNvPr id="18" name="Slik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6" y="4680619"/>
            <a:ext cx="1493006" cy="229745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1519" y="2270980"/>
            <a:ext cx="7700962" cy="360099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defRPr sz="2600">
                <a:solidFill>
                  <a:srgbClr val="D8182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naslov</a:t>
            </a:r>
            <a:r>
              <a:rPr lang="hr-HR" altLang="sr-Latn-RS" noProof="0" dirty="0"/>
              <a:t> prezentacije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21519" y="2906566"/>
            <a:ext cx="7700962" cy="219291"/>
          </a:xfrm>
        </p:spPr>
        <p:txBody>
          <a:bodyPr>
            <a:spAutoFit/>
          </a:bodyPr>
          <a:lstStyle>
            <a:lvl1pPr marL="0" indent="0" algn="ctr">
              <a:lnSpc>
                <a:spcPct val="95000"/>
              </a:lnSpc>
              <a:defRPr spc="0" baseline="0">
                <a:solidFill>
                  <a:srgbClr val="606878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podnaslov</a:t>
            </a:r>
            <a:r>
              <a:rPr lang="hr-HR" altLang="sr-Latn-RS" noProof="0" dirty="0"/>
              <a:t> ili prazno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21519" y="3830141"/>
            <a:ext cx="7700400" cy="146194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defRPr sz="1000" baseline="0">
                <a:solidFill>
                  <a:srgbClr val="606878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hr-HR" dirty="0"/>
              <a:t>potpis autora i suradnika ili prazno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2046850"/>
            <a:ext cx="9144000" cy="3096650"/>
          </a:xfrm>
          <a:prstGeom prst="rect">
            <a:avLst/>
          </a:prstGeom>
          <a:solidFill>
            <a:srgbClr val="38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1519" y="2680296"/>
            <a:ext cx="7700962" cy="360099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defRPr sz="2600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naslov</a:t>
            </a:r>
            <a:r>
              <a:rPr lang="hr-HR" altLang="sr-Latn-RS" noProof="0" dirty="0"/>
              <a:t> prezentacije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21519" y="3482727"/>
            <a:ext cx="7700962" cy="219291"/>
          </a:xfrm>
        </p:spPr>
        <p:txBody>
          <a:bodyPr>
            <a:spAutoFit/>
          </a:bodyPr>
          <a:lstStyle>
            <a:lvl1pPr marL="0" indent="0" algn="ctr">
              <a:lnSpc>
                <a:spcPct val="95000"/>
              </a:lnSpc>
              <a:defRPr spc="0" baseline="0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podnaslov</a:t>
            </a:r>
            <a:r>
              <a:rPr lang="hr-HR" altLang="sr-Latn-RS" noProof="0" dirty="0"/>
              <a:t> ili prazno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21519" y="4136452"/>
            <a:ext cx="7700400" cy="146194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defRPr sz="1000" baseline="0">
                <a:solidFill>
                  <a:schemeClr val="bg1">
                    <a:lumMod val="9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hr-HR" dirty="0"/>
              <a:t>potpis autora i suradnika ili prazno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19" y="580511"/>
            <a:ext cx="2514400" cy="1008000"/>
          </a:xfrm>
          <a:prstGeom prst="rect">
            <a:avLst/>
          </a:prstGeom>
        </p:spPr>
      </p:pic>
      <p:sp>
        <p:nvSpPr>
          <p:cNvPr id="5" name="Pravokutnik 4"/>
          <p:cNvSpPr/>
          <p:nvPr userDrawn="1"/>
        </p:nvSpPr>
        <p:spPr>
          <a:xfrm>
            <a:off x="4329332" y="4668977"/>
            <a:ext cx="481820" cy="474523"/>
          </a:xfrm>
          <a:prstGeom prst="rect">
            <a:avLst/>
          </a:prstGeom>
          <a:solidFill>
            <a:srgbClr val="D8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801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1800000"/>
            <a:ext cx="9144000" cy="2160000"/>
          </a:xfrm>
          <a:prstGeom prst="rect">
            <a:avLst/>
          </a:prstGeom>
          <a:solidFill>
            <a:srgbClr val="38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1519" y="2519901"/>
            <a:ext cx="7700962" cy="360099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defRPr sz="2600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naslov</a:t>
            </a:r>
            <a:r>
              <a:rPr lang="hr-HR" altLang="sr-Latn-RS" noProof="0" dirty="0"/>
              <a:t> prezentacije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21519" y="3024000"/>
            <a:ext cx="7700962" cy="219291"/>
          </a:xfrm>
        </p:spPr>
        <p:txBody>
          <a:bodyPr>
            <a:spAutoFit/>
          </a:bodyPr>
          <a:lstStyle>
            <a:lvl1pPr marL="0" indent="0" algn="ctr">
              <a:lnSpc>
                <a:spcPct val="95000"/>
              </a:lnSpc>
              <a:defRPr spc="0" baseline="0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podnaslov</a:t>
            </a:r>
            <a:r>
              <a:rPr lang="hr-HR" altLang="sr-Latn-RS" noProof="0" dirty="0"/>
              <a:t> ili prazno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85" y="411510"/>
            <a:ext cx="457030" cy="6480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21519" y="4104000"/>
            <a:ext cx="7700400" cy="146194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defRPr sz="1000" baseline="0">
                <a:solidFill>
                  <a:srgbClr val="606878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hr-HR" dirty="0"/>
              <a:t>potpis autora i suradnika ili prazno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6" y="4680619"/>
            <a:ext cx="1493006" cy="2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993830" y="1800000"/>
            <a:ext cx="6150170" cy="1995886"/>
          </a:xfrm>
          <a:prstGeom prst="rect">
            <a:avLst/>
          </a:prstGeom>
          <a:solidFill>
            <a:srgbClr val="38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3845" y="2412345"/>
            <a:ext cx="5168635" cy="360099"/>
          </a:xfr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2600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naslov</a:t>
            </a:r>
            <a:r>
              <a:rPr lang="hr-HR" altLang="sr-Latn-RS" noProof="0" dirty="0"/>
              <a:t> prezentacije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53845" y="2916444"/>
            <a:ext cx="5168635" cy="219291"/>
          </a:xfrm>
        </p:spPr>
        <p:txBody>
          <a:bodyPr>
            <a:spAutoFit/>
          </a:bodyPr>
          <a:lstStyle>
            <a:lvl1pPr marL="0" indent="0" algn="l">
              <a:lnSpc>
                <a:spcPct val="95000"/>
              </a:lnSpc>
              <a:defRPr spc="0" baseline="0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sr-Latn-RS" noProof="0" dirty="0" err="1"/>
              <a:t>Uredite</a:t>
            </a:r>
            <a:r>
              <a:rPr lang="en-US" altLang="sr-Latn-RS" noProof="0" dirty="0"/>
              <a:t> </a:t>
            </a:r>
            <a:r>
              <a:rPr lang="en-US" altLang="sr-Latn-RS" noProof="0" dirty="0" err="1"/>
              <a:t>podnaslov</a:t>
            </a:r>
            <a:r>
              <a:rPr lang="hr-HR" altLang="sr-Latn-RS" noProof="0" dirty="0"/>
              <a:t> ili prazno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85" y="411510"/>
            <a:ext cx="457030" cy="6480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253942" y="3939886"/>
            <a:ext cx="5168258" cy="146194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defRPr sz="1000" baseline="0">
                <a:solidFill>
                  <a:srgbClr val="606878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hr-HR" dirty="0"/>
              <a:t>potpis autora i suradnika ili prazno</a:t>
            </a:r>
            <a:endParaRPr lang="en-U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00000"/>
            <a:ext cx="2993829" cy="1995886"/>
          </a:xfrm>
          <a:prstGeom prst="rect">
            <a:avLst/>
          </a:prstGeom>
        </p:spPr>
      </p:pic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pic>
        <p:nvPicPr>
          <p:cNvPr id="13" name="Slika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6" y="4680619"/>
            <a:ext cx="1493006" cy="2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902373"/>
            <a:ext cx="7700962" cy="321627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8" y="1440000"/>
            <a:ext cx="7700962" cy="3096000"/>
          </a:xfrm>
        </p:spPr>
        <p:txBody>
          <a:bodyPr/>
          <a:lstStyle>
            <a:lvl1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000" y="0"/>
            <a:ext cx="7700400" cy="360000"/>
          </a:xfrm>
          <a:ln/>
        </p:spPr>
        <p:txBody>
          <a:bodyPr bIns="72000"/>
          <a:lstStyle>
            <a:lvl1pPr>
              <a:defRPr>
                <a:solidFill>
                  <a:srgbClr val="606878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</p:spTree>
    <p:extLst>
      <p:ext uri="{BB962C8B-B14F-4D97-AF65-F5344CB8AC3E}">
        <p14:creationId xmlns:p14="http://schemas.microsoft.com/office/powerpoint/2010/main" val="787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2200">
                <a:solidFill>
                  <a:schemeClr val="accent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8" y="1440000"/>
            <a:ext cx="7700962" cy="3044077"/>
          </a:xfrm>
        </p:spPr>
        <p:txBody>
          <a:bodyPr/>
          <a:lstStyle>
            <a:lvl1pPr algn="ctr">
              <a:lnSpc>
                <a:spcPct val="114000"/>
              </a:lnSpc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algn="ctr"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algn="ctr"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algn="ctr"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hr-H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000" y="0"/>
            <a:ext cx="7700400" cy="360000"/>
          </a:xfrm>
          <a:ln/>
        </p:spPr>
        <p:txBody>
          <a:bodyPr bIns="72000"/>
          <a:lstStyle>
            <a:lvl1pPr algn="ctr">
              <a:defRPr>
                <a:solidFill>
                  <a:srgbClr val="606878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424000" y="0"/>
            <a:ext cx="720000" cy="360000"/>
          </a:xfrm>
          <a:prstGeom prst="rect">
            <a:avLst/>
          </a:prstGeom>
          <a:solidFill>
            <a:srgbClr val="D8182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r-HR" altLang="sr-Latn-R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6" y="4680619"/>
            <a:ext cx="1493006" cy="2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1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4" y="468000"/>
            <a:ext cx="406249" cy="576000"/>
          </a:xfrm>
          <a:prstGeom prst="rect">
            <a:avLst/>
          </a:prstGeom>
        </p:spPr>
      </p:pic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68840"/>
            <a:ext cx="7700400" cy="360099"/>
          </a:xfrm>
        </p:spPr>
        <p:txBody>
          <a:bodyPr anchor="ctr" anchorCtr="0">
            <a:spAutoFit/>
          </a:bodyPr>
          <a:lstStyle>
            <a:lvl1pPr algn="l">
              <a:lnSpc>
                <a:spcPct val="90000"/>
              </a:lnSpc>
              <a:defRPr sz="2600" b="0" cap="none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Uredite naslov sekcije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2025694"/>
            <a:ext cx="7700400" cy="219291"/>
          </a:xfrm>
        </p:spPr>
        <p:txBody>
          <a:bodyPr anchor="b">
            <a:spAutoFit/>
          </a:bodyPr>
          <a:lstStyle>
            <a:lvl1pPr marL="0" indent="0">
              <a:lnSpc>
                <a:spcPct val="95000"/>
              </a:lnSpc>
              <a:buNone/>
              <a:defRPr sz="1500">
                <a:solidFill>
                  <a:srgbClr val="606878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dirty="0"/>
              <a:t>Uredite nadnaslov ili prazno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3253097"/>
            <a:ext cx="7700400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defRPr sz="1500">
                <a:solidFill>
                  <a:srgbClr val="606878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r-HR" dirty="0"/>
              <a:t>Uredite podnaslov ili prazno</a:t>
            </a:r>
            <a:endParaRPr lang="en-US" dirty="0"/>
          </a:p>
        </p:txBody>
      </p:sp>
      <p:pic>
        <p:nvPicPr>
          <p:cNvPr id="13" name="Slik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4680619"/>
            <a:ext cx="1493006" cy="2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424000" y="0"/>
            <a:ext cx="720000" cy="360000"/>
          </a:xfrm>
          <a:prstGeom prst="rect">
            <a:avLst/>
          </a:prstGeom>
          <a:solidFill>
            <a:srgbClr val="D8182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r-HR" altLang="sr-Latn-RS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902373"/>
            <a:ext cx="7700962" cy="32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r-HR" altLang="sr-Latn-RS" dirty="0"/>
              <a:t>Uredite naslov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000" y="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3C66777-559C-41C4-AEA7-7444B2570E23}" type="slidenum">
              <a:rPr lang="hr-HR" smtClean="0"/>
              <a:t>‹#›</a:t>
            </a:fld>
            <a:endParaRPr lang="hr-HR"/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0"/>
            <a:ext cx="7700962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rgbClr val="606878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r-HR" dirty="0"/>
              <a:t>Naziv sekcije/poglavlja ili prazno</a:t>
            </a:r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700962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r-HR" altLang="sr-Latn-RS" dirty="0"/>
              <a:t>Uredite </a:t>
            </a:r>
            <a:r>
              <a:rPr lang="hr-HR" altLang="sr-Latn-RS" dirty="0" err="1"/>
              <a:t>teks</a:t>
            </a:r>
            <a:r>
              <a:rPr lang="en-US" altLang="sr-Latn-RS" dirty="0"/>
              <a:t>t</a:t>
            </a:r>
          </a:p>
          <a:p>
            <a:pPr lvl="1"/>
            <a:r>
              <a:rPr lang="en-US" altLang="sr-Latn-RS" dirty="0"/>
              <a:t>Second level</a:t>
            </a:r>
          </a:p>
          <a:p>
            <a:pPr lvl="2"/>
            <a:r>
              <a:rPr lang="en-US" altLang="sr-Latn-RS" dirty="0"/>
              <a:t>Third level</a:t>
            </a:r>
          </a:p>
          <a:p>
            <a:pPr lvl="3"/>
            <a:r>
              <a:rPr lang="en-US" altLang="sr-Latn-RS" dirty="0"/>
              <a:t>Fourth level</a:t>
            </a:r>
          </a:p>
          <a:p>
            <a:pPr lvl="4"/>
            <a:r>
              <a:rPr lang="en-US" altLang="sr-Latn-RS" dirty="0"/>
              <a:t>Fifth level</a:t>
            </a:r>
            <a:endParaRPr lang="hr-HR" altLang="sr-Latn-RS" dirty="0"/>
          </a:p>
        </p:txBody>
      </p:sp>
      <p:pic>
        <p:nvPicPr>
          <p:cNvPr id="12" name="Slika 1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4680619"/>
            <a:ext cx="1493006" cy="2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3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4" r:id="rId2"/>
    <p:sldLayoutId id="2147483673" r:id="rId3"/>
    <p:sldLayoutId id="2147483694" r:id="rId4"/>
    <p:sldLayoutId id="2147483693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 b="0">
          <a:solidFill>
            <a:srgbClr val="C0311A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311A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800"/>
        </a:spcBef>
        <a:spcAft>
          <a:spcPct val="0"/>
        </a:spcAft>
        <a:defRPr sz="1500">
          <a:solidFill>
            <a:schemeClr val="tx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1pPr>
      <a:lvl2pPr marL="576000" indent="-288000" algn="l" rtl="0" eaLnBrk="1" fontAlgn="base" hangingPunct="1">
        <a:lnSpc>
          <a:spcPct val="114000"/>
        </a:lnSpc>
        <a:spcBef>
          <a:spcPts val="400"/>
        </a:spcBef>
        <a:spcAft>
          <a:spcPct val="0"/>
        </a:spcAft>
        <a:defRPr sz="1500">
          <a:solidFill>
            <a:schemeClr val="tx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2pPr>
      <a:lvl3pPr marL="864000" indent="-288000" algn="l" rtl="0" eaLnBrk="1" fontAlgn="base" hangingPunct="1">
        <a:lnSpc>
          <a:spcPct val="114000"/>
        </a:lnSpc>
        <a:spcBef>
          <a:spcPts val="400"/>
        </a:spcBef>
        <a:spcAft>
          <a:spcPct val="0"/>
        </a:spcAft>
        <a:defRPr sz="1500">
          <a:solidFill>
            <a:schemeClr val="tx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3pPr>
      <a:lvl4pPr marL="1152000" indent="-288000" algn="l" rtl="0" eaLnBrk="1" fontAlgn="base" hangingPunct="1">
        <a:lnSpc>
          <a:spcPct val="114000"/>
        </a:lnSpc>
        <a:spcBef>
          <a:spcPts val="400"/>
        </a:spcBef>
        <a:spcAft>
          <a:spcPct val="0"/>
        </a:spcAft>
        <a:defRPr sz="1500">
          <a:solidFill>
            <a:schemeClr val="tx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4pPr>
      <a:lvl5pPr marL="1440000" indent="-288000" algn="l" rtl="0" eaLnBrk="1" fontAlgn="base" hangingPunct="1">
        <a:lnSpc>
          <a:spcPct val="114000"/>
        </a:lnSpc>
        <a:spcBef>
          <a:spcPts val="400"/>
        </a:spcBef>
        <a:spcAft>
          <a:spcPct val="0"/>
        </a:spcAft>
        <a:defRPr sz="1500">
          <a:solidFill>
            <a:schemeClr val="tx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</a:t>
            </a:fld>
            <a:endParaRPr lang="hr-HR"/>
          </a:p>
        </p:txBody>
      </p:sp>
      <p:sp>
        <p:nvSpPr>
          <p:cNvPr id="7" name="Naslov 5">
            <a:extLst>
              <a:ext uri="{FF2B5EF4-FFF2-40B4-BE49-F238E27FC236}">
                <a16:creationId xmlns:a16="http://schemas.microsoft.com/office/drawing/2014/main" id="{4809FCC1-D805-4896-9A13-F58EF34CCDD8}"/>
              </a:ext>
            </a:extLst>
          </p:cNvPr>
          <p:cNvSpPr txBox="1">
            <a:spLocks/>
          </p:cNvSpPr>
          <p:nvPr/>
        </p:nvSpPr>
        <p:spPr bwMode="auto">
          <a:xfrm>
            <a:off x="720957" y="2574924"/>
            <a:ext cx="770096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0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0311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0311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0311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0311A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0311A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0311A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0311A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0311A"/>
                </a:solidFill>
                <a:latin typeface="Arial" charset="0"/>
              </a:defRPr>
            </a:lvl9pPr>
          </a:lstStyle>
          <a:p>
            <a:pPr defTabSz="914400"/>
            <a:r>
              <a:rPr lang="hr-HR" sz="2800" kern="0" dirty="0"/>
              <a:t>Koncentracija depozita hrvatskih građana</a:t>
            </a:r>
          </a:p>
        </p:txBody>
      </p:sp>
      <p:sp>
        <p:nvSpPr>
          <p:cNvPr id="8" name="Podnaslov 6">
            <a:extLst>
              <a:ext uri="{FF2B5EF4-FFF2-40B4-BE49-F238E27FC236}">
                <a16:creationId xmlns:a16="http://schemas.microsoft.com/office/drawing/2014/main" id="{1A2AC0FD-FDEF-42CE-82ED-C26D1D611CBE}"/>
              </a:ext>
            </a:extLst>
          </p:cNvPr>
          <p:cNvSpPr txBox="1">
            <a:spLocks/>
          </p:cNvSpPr>
          <p:nvPr/>
        </p:nvSpPr>
        <p:spPr bwMode="auto">
          <a:xfrm>
            <a:off x="720957" y="3568357"/>
            <a:ext cx="7700962" cy="23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defRPr sz="1500" spc="0" baseline="0">
                <a:solidFill>
                  <a:schemeClr val="bg1">
                    <a:lumMod val="9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76000" indent="-288000" algn="l" rtl="0" eaLnBrk="1" fontAlgn="base" hangingPunct="1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defRPr sz="150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64000" indent="-288000" algn="l" rtl="0" eaLnBrk="1" fontAlgn="base" hangingPunct="1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defRPr sz="150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152000" indent="-288000" algn="l" rtl="0" eaLnBrk="1" fontAlgn="base" hangingPunct="1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defRPr sz="150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440000" indent="-288000" algn="l" rtl="0" eaLnBrk="1" fontAlgn="base" hangingPunct="1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defRPr sz="150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hr-HR" sz="1600" kern="0" dirty="0"/>
              <a:t>Zagreb, 21. prosinca 2023.</a:t>
            </a:r>
          </a:p>
        </p:txBody>
      </p:sp>
    </p:spTree>
    <p:extLst>
      <p:ext uri="{BB962C8B-B14F-4D97-AF65-F5344CB8AC3E}">
        <p14:creationId xmlns:p14="http://schemas.microsoft.com/office/powerpoint/2010/main" val="256643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084711-2C85-4C0D-ACAC-8F3D0165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38" y="360000"/>
            <a:ext cx="7700962" cy="321627"/>
          </a:xfrm>
        </p:spPr>
        <p:txBody>
          <a:bodyPr/>
          <a:lstStyle/>
          <a:p>
            <a:r>
              <a:rPr lang="hr-HR" dirty="0"/>
              <a:t>Kako „tipični građanin” raspoređuje svoj novac?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843602D-1047-4A46-A75E-B461473323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10</a:t>
            </a:fld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DBA58A6-1E8F-40F8-881F-52AED67C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820" y="850772"/>
            <a:ext cx="5162360" cy="361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19138" y="902373"/>
            <a:ext cx="7700962" cy="321627"/>
          </a:xfrm>
        </p:spPr>
        <p:txBody>
          <a:bodyPr/>
          <a:lstStyle/>
          <a:p>
            <a:r>
              <a:rPr lang="hr-HR" dirty="0"/>
              <a:t>Raspodjela vlasnika prema vrstama depozita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11</a:t>
            </a:fld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F5CE469-1430-49FD-9F3D-0CEC49206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447" y="1573689"/>
            <a:ext cx="4743190" cy="33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Statistička razdioba depozita 30.06.2023.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12</a:t>
            </a:fld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FE24C56-06DB-4122-A263-7AC2BBF07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8" y="1659255"/>
            <a:ext cx="69818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9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Statistička razdioba depozita 31.03.2014.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13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6D0BDDF-1CD1-4828-9674-B6A3C610C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8" y="1766373"/>
            <a:ext cx="69246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1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Statistička razdioba depozita 30.06.2023. prema 31.03.2014.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14</a:t>
            </a:fld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164F632-B02B-46B9-93BE-FBF15D680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43" y="1372895"/>
            <a:ext cx="5559552" cy="31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Dodatni slajdovi: </a:t>
            </a:r>
            <a:r>
              <a:rPr lang="hr-HR" dirty="0" err="1"/>
              <a:t>GDPR</a:t>
            </a:r>
            <a:endParaRPr lang="hr-HR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22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9138" y="902373"/>
            <a:ext cx="7700962" cy="321627"/>
          </a:xfrm>
        </p:spPr>
        <p:txBody>
          <a:bodyPr/>
          <a:lstStyle/>
          <a:p>
            <a:pPr algn="l"/>
            <a:r>
              <a:rPr lang="hr-HR" dirty="0"/>
              <a:t>Pravni temelj obrade osobnih podataka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9138" y="1440000"/>
            <a:ext cx="7700962" cy="3071488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GDPR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regulativa, članak 6. stavak 1. točka (e) – izvršavanje zadaća od javnog interesa i službenih ovlasti HNB-a 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Odluka o prikupljanju podataka o uvjetima kreditiranja potrošača i depozitima kućanstava (NN, br. 36/2020, 116/2021, 34/2022, 123/2022 i 66/2023)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Zakon o HNB-u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(NN 75/08, 54/13, 47/20),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članci 88., stavak 1. točka 1. i 89., stavak 1. točke 5., 8. i 9.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Zakon o Vijeću za financijsku stabilnost (NN, br. 159/2013), članak 4. stavak 2.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Statut Europskog sustava središnjih banaka i Europske središnje banke, članak 3.1. prva alineja te članci 5.1. i 5.2.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hr-HR" sz="1200" dirty="0"/>
              <a:t>Zakon o službenoj statistici (NN, br. 25/2020), članci 18. i 43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hr-HR" sz="1200" dirty="0"/>
              <a:t>nacrt Godišnjeg provedbenog plana statističkih aktivnosti RH 2024., točka 2.2.2-N-II-2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547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Način obrade podataka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dirty="0"/>
              <a:t>izvorni podaci izvještajnih institucija zaprimaju se na unutarnji server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dirty="0"/>
              <a:t>slijedi automatizirani prijenos (prepisivanje) podataka u bazu podatka te šifriranje podataka</a:t>
            </a:r>
          </a:p>
          <a:p>
            <a:pPr marL="861750" lvl="1" indent="-285750" algn="l">
              <a:buFont typeface="Wingdings" panose="05000000000000000000" pitchFamily="2" charset="2"/>
              <a:buChar char="Ø"/>
            </a:pPr>
            <a:r>
              <a:rPr lang="hr-HR" sz="1300" dirty="0">
                <a:latin typeface="+mn-lt"/>
              </a:rPr>
              <a:t>šifriranje podataka provodi se u bazi podataka posredstvom </a:t>
            </a:r>
            <a:r>
              <a:rPr lang="hr-HR" sz="1300" i="1" dirty="0" err="1">
                <a:latin typeface="+mn-lt"/>
              </a:rPr>
              <a:t>hash</a:t>
            </a:r>
            <a:r>
              <a:rPr lang="hr-HR" sz="1300" dirty="0">
                <a:latin typeface="+mn-lt"/>
              </a:rPr>
              <a:t> funkcije po ključu poznatom isključivo HNB-u, </a:t>
            </a:r>
            <a:r>
              <a:rPr lang="en-GB" sz="1300" dirty="0" err="1">
                <a:latin typeface="+mn-lt"/>
              </a:rPr>
              <a:t>na</a:t>
            </a:r>
            <a:r>
              <a:rPr lang="en-GB" sz="1300" dirty="0">
                <a:latin typeface="+mn-lt"/>
              </a:rPr>
              <a:t> </a:t>
            </a:r>
            <a:r>
              <a:rPr lang="en-GB" sz="1300" dirty="0" err="1">
                <a:latin typeface="+mn-lt"/>
              </a:rPr>
              <a:t>primjer</a:t>
            </a:r>
            <a:r>
              <a:rPr lang="en-GB" sz="1300" dirty="0">
                <a:latin typeface="+mn-lt"/>
              </a:rPr>
              <a:t>, 12345678910 → xg45hatwu2hfhu766</a:t>
            </a:r>
            <a:endParaRPr lang="hr-HR" sz="1300" dirty="0">
              <a:latin typeface="+mn-lt"/>
            </a:endParaRPr>
          </a:p>
          <a:p>
            <a:pPr marL="861750" lvl="1" indent="-285750" algn="l">
              <a:buFont typeface="Wingdings" panose="05000000000000000000" pitchFamily="2" charset="2"/>
              <a:buChar char="Ø"/>
            </a:pPr>
            <a:r>
              <a:rPr lang="hr-HR" sz="1300" dirty="0"/>
              <a:t>datoteka s izvornim podacima briše se s unutarnjeg poslužitelja čim završi njezino učitavanje u bazu</a:t>
            </a:r>
          </a:p>
          <a:p>
            <a:pPr marL="861750" lvl="1" indent="-285750" algn="l">
              <a:buFont typeface="Wingdings" panose="05000000000000000000" pitchFamily="2" charset="2"/>
              <a:buChar char="Ø"/>
            </a:pPr>
            <a:r>
              <a:rPr lang="hr-HR" sz="1300" dirty="0"/>
              <a:t>ulazne podatke </a:t>
            </a:r>
            <a:r>
              <a:rPr lang="hr-HR" sz="1300" u="sng" dirty="0"/>
              <a:t>nije</a:t>
            </a:r>
            <a:r>
              <a:rPr lang="hr-HR" sz="1300" dirty="0"/>
              <a:t> moguće rekonstruirati samo na temelju rezultata šifriranja bez da se raspolaže i </a:t>
            </a:r>
            <a:r>
              <a:rPr lang="hr-HR" sz="1300" i="1" dirty="0" err="1"/>
              <a:t>hash</a:t>
            </a:r>
            <a:r>
              <a:rPr lang="hr-HR" sz="1300" dirty="0"/>
              <a:t> funkcijom (ključem)</a:t>
            </a:r>
          </a:p>
          <a:p>
            <a:pPr marL="861750" lvl="1" indent="-285750" algn="l">
              <a:buFont typeface="Wingdings" panose="05000000000000000000" pitchFamily="2" charset="2"/>
              <a:buChar char="Ø"/>
            </a:pPr>
            <a:r>
              <a:rPr lang="hr-HR" sz="1300" dirty="0"/>
              <a:t>pristup </a:t>
            </a:r>
            <a:r>
              <a:rPr lang="hr-HR" sz="1300" dirty="0" err="1"/>
              <a:t>hash</a:t>
            </a:r>
            <a:r>
              <a:rPr lang="hr-HR" sz="1300" dirty="0"/>
              <a:t> funkciji imaju samo nadležni zaposlenici Direkcije za operativne poslove te je pristup istom za korisnike baze podataka onemogućen primjenom sigurnosnih pravila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dirty="0"/>
              <a:t>pristup bazi podataka s podacima u šifriranom obliku za korisnike</a:t>
            </a:r>
          </a:p>
          <a:p>
            <a:pPr marL="861750" lvl="1" indent="-285750" algn="l">
              <a:buFont typeface="Wingdings" panose="05000000000000000000" pitchFamily="2" charset="2"/>
              <a:buChar char="Ø"/>
            </a:pPr>
            <a:r>
              <a:rPr lang="hr-HR" dirty="0"/>
              <a:t>odobrava se samo zaposlenicima HNB-a kojima je taj pristup nužan u svrhu obavljanja radnih zadataka i poslova (pristup na tzv. </a:t>
            </a:r>
            <a:r>
              <a:rPr lang="hr-HR" i="1" dirty="0" err="1"/>
              <a:t>need</a:t>
            </a:r>
            <a:r>
              <a:rPr lang="hr-HR" i="1" dirty="0"/>
              <a:t>-to-</a:t>
            </a:r>
            <a:r>
              <a:rPr lang="hr-HR" i="1" dirty="0" err="1"/>
              <a:t>know</a:t>
            </a:r>
            <a:r>
              <a:rPr lang="hr-HR" i="1" dirty="0"/>
              <a:t> </a:t>
            </a:r>
            <a:r>
              <a:rPr lang="hr-HR" i="1" dirty="0" err="1"/>
              <a:t>basis</a:t>
            </a:r>
            <a:r>
              <a:rPr lang="hr-HR" dirty="0"/>
              <a:t>)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hr-HR" dirty="0"/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87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9138" y="902373"/>
            <a:ext cx="7700962" cy="321627"/>
          </a:xfrm>
        </p:spPr>
        <p:txBody>
          <a:bodyPr/>
          <a:lstStyle/>
          <a:p>
            <a:pPr algn="l"/>
            <a:r>
              <a:rPr lang="hr-HR" dirty="0"/>
              <a:t>Mjere i mehanizmi zaštite osobnih podataka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seudonimizacija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osobnih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putem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ireverzibilne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hash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funkcije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rijenos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korištenjem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SWIFT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sigurnog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sučelja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pravljanje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pravima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nekoliko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razina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1750" lvl="1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kontrola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prava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prostorijama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HNB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-a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pomoć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individualne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kartice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ulaz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hr-H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izlaz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kontrola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ulaza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izlaza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putem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zaštitarske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službe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1750" lvl="1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kontrola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prava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računalu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informatičkom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sustavu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HNB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-a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korištenjem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individualne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kartice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zaposlenika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zasebne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lozinke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1750" lvl="1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kontrola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prava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predmetnoj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bazi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upotrebom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zasebnog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korisničkog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imena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lozinke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raćenje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podacima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moguću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identifikaciju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osobe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učinila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neovlašteni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pristup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neželjene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izmjene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brisanje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ohrana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isključivo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unutar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HNB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-a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poslužiteljima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HNB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ehničke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mjere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zaštite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opreme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prostora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neželjenog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oštećenja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nastalog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eksternim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uvjetima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egulatorne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mjere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pravila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zaštiti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osobnih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propisana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internim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Pravilnikom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zaštiti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osobnih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9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9138" y="902373"/>
            <a:ext cx="7700962" cy="321627"/>
          </a:xfrm>
        </p:spPr>
        <p:txBody>
          <a:bodyPr/>
          <a:lstStyle/>
          <a:p>
            <a:pPr algn="l"/>
            <a:r>
              <a:rPr lang="hr-HR" dirty="0"/>
              <a:t>Odluka o potvrdi Procjene učinka na zaštitu podataka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/>
              <a:t>u rujnu 2023. guverner donosi Odluku o potvrdi Procjene učinka na zaštitu podataka za aktivnosti obrade podataka o uvjetima kreditiranja potrošača i depozitima sektora kućanstava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/>
              <a:t>u listopadu 2023. na web stranici HNB-a objavljena je Obavijest o obradi osobnih podataka na temelju Odluke o prikupljanju podataka o uvjetima kreditiranja potrošača i o depozitima kućanstava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dirty="0"/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97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19138" y="932853"/>
            <a:ext cx="7700962" cy="321627"/>
          </a:xfrm>
        </p:spPr>
        <p:txBody>
          <a:bodyPr/>
          <a:lstStyle/>
          <a:p>
            <a:r>
              <a:rPr lang="hr-HR" dirty="0"/>
              <a:t>Povijest prije 2023.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719138" y="1440000"/>
            <a:ext cx="7700962" cy="31853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Podaci o depozitima građana prvi puta prikupljeni u srpnju 2014.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HNB analizirao podatke u publikaciji </a:t>
            </a:r>
            <a:r>
              <a:rPr lang="hr-HR" dirty="0" err="1"/>
              <a:t>FS</a:t>
            </a:r>
            <a:r>
              <a:rPr lang="hr-HR" dirty="0"/>
              <a:t> br. 16, Okvir 3 u veljači 2016.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u rujnu 2022. u saborskoj raspravi zatraženo da HNB ponovo prikupi podatke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HNB izvijestio MF RH da će traženi podaci biti prikupljeni u drugoj polovici 2023. nakon što HNB prethodno dovrši sve potrebne prilagodbe za pristupanje statističke funkcije HNB-a statističkoj funkciji </a:t>
            </a:r>
            <a:r>
              <a:rPr lang="hr-HR" dirty="0" err="1"/>
              <a:t>Eurosustava</a:t>
            </a:r>
            <a:r>
              <a:rPr lang="hr-HR" dirty="0"/>
              <a:t>, budući da je samo prikupljanje i obrada podataka o depozitima građana kompleksan proces (količina podataka + aspekt zaštite osobnih podataka, tzv. </a:t>
            </a:r>
            <a:r>
              <a:rPr lang="hr-HR" dirty="0" err="1"/>
              <a:t>GDPR</a:t>
            </a:r>
            <a:r>
              <a:rPr lang="hr-HR" dirty="0"/>
              <a:t>)</a:t>
            </a:r>
          </a:p>
          <a:p>
            <a:endParaRPr lang="hr-HR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Aktivnosti HNB-a u 2023. godini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719138" y="1440000"/>
            <a:ext cx="7700962" cy="31853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FF0000"/>
                </a:solidFill>
              </a:rPr>
              <a:t>travanj:</a:t>
            </a:r>
            <a:r>
              <a:rPr lang="hr-HR" dirty="0">
                <a:solidFill>
                  <a:schemeClr val="tx1"/>
                </a:solidFill>
              </a:rPr>
              <a:t> definiranje izvještajnog zahtjeva za banke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FF0000"/>
                </a:solidFill>
              </a:rPr>
              <a:t>svibanj:</a:t>
            </a:r>
            <a:r>
              <a:rPr lang="hr-HR" dirty="0">
                <a:solidFill>
                  <a:schemeClr val="tx1"/>
                </a:solidFill>
              </a:rPr>
              <a:t> priprema pravne (</a:t>
            </a:r>
            <a:r>
              <a:rPr lang="hr-HR" dirty="0" err="1">
                <a:solidFill>
                  <a:schemeClr val="tx1"/>
                </a:solidFill>
              </a:rPr>
              <a:t>Odluka+GDPR</a:t>
            </a:r>
            <a:r>
              <a:rPr lang="hr-HR" dirty="0">
                <a:solidFill>
                  <a:schemeClr val="tx1"/>
                </a:solidFill>
              </a:rPr>
              <a:t>) i tehničke (Uputa) dokumentacije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FF0000"/>
                </a:solidFill>
              </a:rPr>
              <a:t>lipanj:</a:t>
            </a:r>
            <a:r>
              <a:rPr lang="hr-HR" dirty="0">
                <a:solidFill>
                  <a:schemeClr val="tx1"/>
                </a:solidFill>
              </a:rPr>
              <a:t> javna rasprava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FF0000"/>
                </a:solidFill>
              </a:rPr>
              <a:t>srpanj-rujan:</a:t>
            </a:r>
            <a:r>
              <a:rPr lang="hr-HR" dirty="0">
                <a:solidFill>
                  <a:schemeClr val="tx1"/>
                </a:solidFill>
              </a:rPr>
              <a:t> priprema podataka kod banaka / dorada </a:t>
            </a:r>
            <a:r>
              <a:rPr lang="hr-HR" dirty="0" err="1">
                <a:solidFill>
                  <a:schemeClr val="tx1"/>
                </a:solidFill>
              </a:rPr>
              <a:t>GDPR</a:t>
            </a:r>
            <a:r>
              <a:rPr lang="hr-HR" dirty="0">
                <a:solidFill>
                  <a:schemeClr val="tx1"/>
                </a:solidFill>
              </a:rPr>
              <a:t> dokumentacije HNB-a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FF0000"/>
                </a:solidFill>
              </a:rPr>
              <a:t>listopad :</a:t>
            </a:r>
            <a:r>
              <a:rPr lang="hr-HR" dirty="0">
                <a:solidFill>
                  <a:schemeClr val="tx1"/>
                </a:solidFill>
              </a:rPr>
              <a:t> prikupljanje podataka od banaka sa stanjem 30.06.2023.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FF0000"/>
                </a:solidFill>
              </a:rPr>
              <a:t>studeni:</a:t>
            </a:r>
            <a:r>
              <a:rPr lang="hr-HR" dirty="0">
                <a:solidFill>
                  <a:schemeClr val="tx1"/>
                </a:solidFill>
              </a:rPr>
              <a:t> formalne kontrole i ispravci podataka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FF0000"/>
                </a:solidFill>
              </a:rPr>
              <a:t>studeni/prosinac:</a:t>
            </a:r>
            <a:r>
              <a:rPr lang="hr-HR" dirty="0">
                <a:solidFill>
                  <a:schemeClr val="tx1"/>
                </a:solidFill>
              </a:rPr>
              <a:t> obrada, analiza i logičke kontrole podataka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FF0000"/>
                </a:solidFill>
              </a:rPr>
              <a:t>prosinac:</a:t>
            </a:r>
            <a:r>
              <a:rPr lang="hr-HR" dirty="0">
                <a:solidFill>
                  <a:schemeClr val="tx1"/>
                </a:solidFill>
              </a:rPr>
              <a:t> zadnji ispravci podataka, izrada statističke analize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85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Koje je podatke HNB prikupio?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719138" y="1440000"/>
            <a:ext cx="7700962" cy="3185340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Odluka o prikupljanju podataka o uvjetima kreditiranja potrošača i o depozitima kućanstava</a:t>
            </a:r>
            <a:r>
              <a:rPr lang="hr-HR" dirty="0">
                <a:solidFill>
                  <a:schemeClr val="tx1"/>
                </a:solidFill>
              </a:rPr>
              <a:t> (NN, br. 36/2020., 116/2021., 34/2022., 123/2022. i 66/2023.):</a:t>
            </a:r>
          </a:p>
          <a:p>
            <a:pPr marL="861750" lvl="1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</a:rPr>
              <a:t>Izvješće „GD”: Ukupne obveze s osnove glavnice, Ukupne obveze s osnove kamata, Nominalna kamatna stopa //  Datum stanja, MB kreditne institucije, Oznaka </a:t>
            </a:r>
            <a:r>
              <a:rPr lang="hr-HR" dirty="0" err="1">
                <a:solidFill>
                  <a:schemeClr val="tx1"/>
                </a:solidFill>
              </a:rPr>
              <a:t>protustranke</a:t>
            </a:r>
            <a:r>
              <a:rPr lang="hr-HR" dirty="0">
                <a:solidFill>
                  <a:schemeClr val="tx1"/>
                </a:solidFill>
              </a:rPr>
              <a:t> (</a:t>
            </a:r>
            <a:r>
              <a:rPr lang="hr-HR" dirty="0" err="1">
                <a:solidFill>
                  <a:schemeClr val="tx1"/>
                </a:solidFill>
              </a:rPr>
              <a:t>FZ</a:t>
            </a:r>
            <a:r>
              <a:rPr lang="hr-HR" dirty="0">
                <a:solidFill>
                  <a:schemeClr val="tx1"/>
                </a:solidFill>
              </a:rPr>
              <a:t>, OB), Identifikator </a:t>
            </a:r>
            <a:r>
              <a:rPr lang="hr-HR" dirty="0" err="1">
                <a:solidFill>
                  <a:schemeClr val="tx1"/>
                </a:solidFill>
              </a:rPr>
              <a:t>protustranke</a:t>
            </a:r>
            <a:r>
              <a:rPr lang="hr-HR" dirty="0">
                <a:solidFill>
                  <a:schemeClr val="tx1"/>
                </a:solidFill>
              </a:rPr>
              <a:t> (OIB), Županija </a:t>
            </a:r>
            <a:r>
              <a:rPr lang="hr-HR" dirty="0" err="1">
                <a:solidFill>
                  <a:schemeClr val="tx1"/>
                </a:solidFill>
              </a:rPr>
              <a:t>protustranke</a:t>
            </a:r>
            <a:r>
              <a:rPr lang="hr-HR" dirty="0">
                <a:solidFill>
                  <a:schemeClr val="tx1"/>
                </a:solidFill>
              </a:rPr>
              <a:t>, Oznaka ugovora o depozitu, Datum </a:t>
            </a:r>
            <a:r>
              <a:rPr lang="hr-HR" dirty="0" err="1">
                <a:solidFill>
                  <a:schemeClr val="tx1"/>
                </a:solidFill>
              </a:rPr>
              <a:t>oročenja</a:t>
            </a:r>
            <a:r>
              <a:rPr lang="hr-HR" dirty="0">
                <a:solidFill>
                  <a:schemeClr val="tx1"/>
                </a:solidFill>
              </a:rPr>
              <a:t>, Datum isteka ugovorenog roka </a:t>
            </a:r>
            <a:r>
              <a:rPr lang="hr-HR" dirty="0" err="1">
                <a:solidFill>
                  <a:schemeClr val="tx1"/>
                </a:solidFill>
              </a:rPr>
              <a:t>oročenja</a:t>
            </a:r>
            <a:r>
              <a:rPr lang="hr-HR" dirty="0">
                <a:solidFill>
                  <a:schemeClr val="tx1"/>
                </a:solidFill>
              </a:rPr>
              <a:t>, Instrument (Transakcijski račun, Štednja po viđenju, Oročeni depozit), Valuta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Obavijest o obradi osobnih podataka na temelju Odluke</a:t>
            </a:r>
            <a:r>
              <a:rPr lang="hr-HR" dirty="0">
                <a:solidFill>
                  <a:schemeClr val="tx1"/>
                </a:solidFill>
              </a:rPr>
              <a:t>: Odmah po primitku u HNB izravni identifikator (OIB) šifrira se na način da se OIB pretvara u vrijednost koju korisnik podataka – analitičar u HNB-u vidi kao nasumice dodijeljen skup znakova (primjerice: xg45hatwu2hfhu766). Time je osigurano da su podaci pohranjeni u obliku u kojemu nije moguće identificirati konkretnog pojedinca na kojeg se oni odnose.</a:t>
            </a:r>
          </a:p>
          <a:p>
            <a:pPr marL="861750" lvl="1" indent="-285750">
              <a:buFont typeface="Wingdings" panose="05000000000000000000" pitchFamily="2" charset="2"/>
              <a:buChar char="Ø"/>
            </a:pP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16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Procjena učinka na zaštitu podataka (</a:t>
            </a:r>
            <a:r>
              <a:rPr lang="hr-HR" dirty="0" err="1"/>
              <a:t>GDPR</a:t>
            </a:r>
            <a:r>
              <a:rPr lang="hr-HR" dirty="0"/>
              <a:t>)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/>
              <a:t>radi obrade osobnih podataka osjetljive prirode (osobne financije i imovinski status pojedinca), HNB je ocijenila </a:t>
            </a:r>
            <a:r>
              <a:rPr lang="hr-HR" u="sng" dirty="0"/>
              <a:t>nužnim</a:t>
            </a:r>
            <a:r>
              <a:rPr lang="hr-HR" dirty="0"/>
              <a:t> provesti </a:t>
            </a:r>
            <a:r>
              <a:rPr lang="hr-HR" b="1" dirty="0"/>
              <a:t>Procjenu učinka na zaštitu podataka</a:t>
            </a:r>
            <a:endParaRPr lang="hr-HR" dirty="0"/>
          </a:p>
          <a:p>
            <a:pPr marL="918900" lvl="1" indent="-342900">
              <a:buFont typeface="Wingdings" panose="05000000000000000000" pitchFamily="2" charset="2"/>
              <a:buChar char="ü"/>
            </a:pPr>
            <a:r>
              <a:rPr lang="hr-HR" sz="1400" dirty="0"/>
              <a:t>članak 35. Uredbe (EU) 2016/679 o zaštiti pojedinaca u vezi s obradom osobnih podataka i o slobodnom kretanju takvih podataka </a:t>
            </a:r>
          </a:p>
          <a:p>
            <a:pPr marL="918900" lvl="1" indent="-342900">
              <a:buFont typeface="Wingdings" panose="05000000000000000000" pitchFamily="2" charset="2"/>
              <a:buChar char="ü"/>
            </a:pPr>
            <a:r>
              <a:rPr lang="hr-HR" sz="1400" dirty="0"/>
              <a:t>članak 32. Pravilnika o zaštiti osobnih podataka u Hrvatskoj narodnoj banci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/>
              <a:t>procjena opisuje koji se podaci prikupljaju, u koje svrhe, zašto je bilo nužno upravo na ovaj način oblikovati sustav prikupljanja podataka, te na koji način će HNB provesti njihovu zaštitu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/>
              <a:t>ključni dio procjene je kvantifikacija vjerojatnosti i razine ozbiljnosti mogućih štetnih posljedica nastupa neželjenih događaja s podacima na prava i slobode pojedinaca:</a:t>
            </a:r>
          </a:p>
          <a:p>
            <a:pPr marL="918900" lvl="1" indent="-34290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FF0000"/>
                </a:solidFill>
              </a:rPr>
              <a:t>zaključak:</a:t>
            </a:r>
            <a:r>
              <a:rPr lang="hr-HR" dirty="0"/>
              <a:t> sveukupna razina rizika je </a:t>
            </a:r>
            <a:r>
              <a:rPr lang="hr-HR" u="sng" dirty="0"/>
              <a:t>niska</a:t>
            </a:r>
            <a:r>
              <a:rPr lang="hr-HR" dirty="0"/>
              <a:t> obzirom na zaštitne i sigurnosne mjere i mehanizme koje se HNB obvezao primijeniti u svrhu uklanjanja ili ublažavanja rizika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841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19138" y="902373"/>
            <a:ext cx="7700962" cy="321627"/>
          </a:xfrm>
        </p:spPr>
        <p:txBody>
          <a:bodyPr/>
          <a:lstStyle/>
          <a:p>
            <a:r>
              <a:rPr lang="hr-HR" dirty="0"/>
              <a:t>Koja je svrha prikupljanja podataka o depozitima?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719138" y="1440000"/>
            <a:ext cx="7700962" cy="31853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U kontekstu monetarne politike svrha je dobiti uvid u raspodjelu depozita i pripadajućih kamatnih troškova unutar bankovnog sustava, kako bi se mogli analizirati i adekvatno pratiti stvarni učinci monetarne politike na gospodarstvo i inflaciju te identificirati ključni činitelji koji utječu na snagu i brzinu prijenosa mjera monetarne politike </a:t>
            </a:r>
            <a:r>
              <a:rPr lang="hr-HR" dirty="0" err="1">
                <a:solidFill>
                  <a:schemeClr val="tx1"/>
                </a:solidFill>
              </a:rPr>
              <a:t>ESB</a:t>
            </a:r>
            <a:r>
              <a:rPr lang="hr-HR" dirty="0">
                <a:solidFill>
                  <a:schemeClr val="tx1"/>
                </a:solidFill>
              </a:rPr>
              <a:t>-a.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Podaci služe i za praćenje financijskih kretanja i procjenu sistemskih rizika za financijsku stabilnost i za donošenje odluka o mjerama </a:t>
            </a:r>
            <a:r>
              <a:rPr lang="hr-HR" dirty="0" err="1">
                <a:solidFill>
                  <a:schemeClr val="tx1"/>
                </a:solidFill>
              </a:rPr>
              <a:t>makrobonitetne</a:t>
            </a:r>
            <a:r>
              <a:rPr lang="hr-HR" dirty="0">
                <a:solidFill>
                  <a:schemeClr val="tx1"/>
                </a:solidFill>
              </a:rPr>
              <a:t> politike HNB-a.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U kontekstu statističke zadaće HNB-a, podaci služe za izračun pokazatelja statističke razdiobe depozita građana kao važne komponente za konstrukciju pokazatelja ukupnog financijskog bogatstva institucionalnog sektora kućanstava.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2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Usporedba podataka iz 2023. s podacima iz 2014. godine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719138" y="1440000"/>
            <a:ext cx="7700962" cy="31853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jedan od ciljeva je usporediti nove podatke s podacima iz 2014.:</a:t>
            </a:r>
          </a:p>
          <a:p>
            <a:pPr marL="861750" lvl="1" indent="-285750">
              <a:buFont typeface="Wingdings" panose="05000000000000000000" pitchFamily="2" charset="2"/>
              <a:buChar char="ü"/>
            </a:pPr>
            <a:r>
              <a:rPr lang="hr-HR" dirty="0"/>
              <a:t>u obje godine u obuhvat ulaze fizičke osobe i obrtnici - rezidenti, ne ulaze  depoziti osoba s nepoznatim OIB-om, te ne ulaze depoziti koji nisu transakcijski, štedni ili oročeni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razlike između 2014. i 2023. godine:</a:t>
            </a:r>
          </a:p>
          <a:p>
            <a:pPr marL="861750" lvl="1" indent="-285750">
              <a:buFont typeface="Wingdings" panose="05000000000000000000" pitchFamily="2" charset="2"/>
              <a:buChar char="ü"/>
            </a:pPr>
            <a:r>
              <a:rPr lang="hr-HR" dirty="0"/>
              <a:t>2014. u obuhvat nisu ulazile stambene štedionice, koje su u međuvremenu pripojene bankama vlasnicima; 2023. u obuhvat ulazi jedna preostala </a:t>
            </a:r>
            <a:r>
              <a:rPr lang="hr-HR" dirty="0" err="1"/>
              <a:t>SŠ</a:t>
            </a:r>
            <a:endParaRPr lang="hr-HR" dirty="0"/>
          </a:p>
          <a:p>
            <a:pPr marL="861750" lvl="1" indent="-285750">
              <a:buFont typeface="Wingdings" panose="05000000000000000000" pitchFamily="2" charset="2"/>
              <a:buChar char="ü"/>
            </a:pPr>
            <a:r>
              <a:rPr lang="hr-HR" dirty="0"/>
              <a:t>za 2023. podaci su s kraja lipnja dok su za 2014. s kraja ožujka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018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Osnovne značajke prikupljenih podataka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8</a:t>
            </a:fld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DE9D5EF-7BA3-4729-BB1E-86F9FA808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8" y="1431417"/>
            <a:ext cx="7297102" cy="299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Koliko novaca drži „prosječni građanin”?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6777-559C-41C4-AEA7-7444B2570E23}" type="slidenum">
              <a:rPr lang="hr-HR" smtClean="0"/>
              <a:t>9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20D00B9-73D7-4E14-9CBD-03EDAC59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443504"/>
            <a:ext cx="7702663" cy="20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NB-theme-2018-arial">
  <a:themeElements>
    <a:clrScheme name="HNB-theme-color">
      <a:dk1>
        <a:srgbClr val="424242"/>
      </a:dk1>
      <a:lt1>
        <a:srgbClr val="FFFFFF"/>
      </a:lt1>
      <a:dk2>
        <a:srgbClr val="3F3F3F"/>
      </a:dk2>
      <a:lt2>
        <a:srgbClr val="F2F2F2"/>
      </a:lt2>
      <a:accent1>
        <a:srgbClr val="C00000"/>
      </a:accent1>
      <a:accent2>
        <a:srgbClr val="A3A3E0"/>
      </a:accent2>
      <a:accent3>
        <a:srgbClr val="7575D1"/>
      </a:accent3>
      <a:accent4>
        <a:srgbClr val="FFC000"/>
      </a:accent4>
      <a:accent5>
        <a:srgbClr val="FF6566"/>
      </a:accent5>
      <a:accent6>
        <a:srgbClr val="FFFF00"/>
      </a:accent6>
      <a:hlink>
        <a:srgbClr val="FF0000"/>
      </a:hlink>
      <a:folHlink>
        <a:srgbClr val="7575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NB-theme-2018-arial" id="{4F150D90-84E9-44C9-B136-F916D2ACA588}" vid="{FA5355E2-53B3-44F6-8593-E9EF90934C62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HNB-theme-2018-arial</Template>
  <TotalTime>730</TotalTime>
  <Words>1295</Words>
  <Application>Microsoft Office PowerPoint</Application>
  <PresentationFormat>Prikaz na zaslonu (16:9)</PresentationFormat>
  <Paragraphs>95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Calibri</vt:lpstr>
      <vt:lpstr>Segoe UI</vt:lpstr>
      <vt:lpstr>Wingdings</vt:lpstr>
      <vt:lpstr>HNB-theme-2018-arial</vt:lpstr>
      <vt:lpstr>PowerPoint prezentacija</vt:lpstr>
      <vt:lpstr>Povijest prije 2023.</vt:lpstr>
      <vt:lpstr>Aktivnosti HNB-a u 2023. godini</vt:lpstr>
      <vt:lpstr>Koje je podatke HNB prikupio?</vt:lpstr>
      <vt:lpstr>Procjena učinka na zaštitu podataka (GDPR)</vt:lpstr>
      <vt:lpstr>Koja je svrha prikupljanja podataka o depozitima?</vt:lpstr>
      <vt:lpstr>Usporedba podataka iz 2023. s podacima iz 2014. godine</vt:lpstr>
      <vt:lpstr>Osnovne značajke prikupljenih podataka</vt:lpstr>
      <vt:lpstr>Koliko novaca drži „prosječni građanin”?</vt:lpstr>
      <vt:lpstr>Kako „tipični građanin” raspoređuje svoj novac?</vt:lpstr>
      <vt:lpstr>Raspodjela vlasnika prema vrstama depozita</vt:lpstr>
      <vt:lpstr>Statistička razdioba depozita 30.06.2023.</vt:lpstr>
      <vt:lpstr>Statistička razdioba depozita 31.03.2014.</vt:lpstr>
      <vt:lpstr>Statistička razdioba depozita 30.06.2023. prema 31.03.2014.</vt:lpstr>
      <vt:lpstr>Dodatni slajdovi: GDPR</vt:lpstr>
      <vt:lpstr>Pravni temelj obrade osobnih podataka</vt:lpstr>
      <vt:lpstr>Način obrade podataka</vt:lpstr>
      <vt:lpstr>Mjere i mehanizmi zaštite osobnih podataka </vt:lpstr>
      <vt:lpstr>Odluka o potvrdi Procjene učinka na zaštitu podataka</vt:lpstr>
    </vt:vector>
  </TitlesOfParts>
  <Company>Hrvatska Narodna Banka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Vjekoslav Gjergja</dc:creator>
  <cp:lastModifiedBy>Tomislav Galac</cp:lastModifiedBy>
  <cp:revision>238</cp:revision>
  <dcterms:created xsi:type="dcterms:W3CDTF">2018-11-06T11:28:14Z</dcterms:created>
  <dcterms:modified xsi:type="dcterms:W3CDTF">2023-12-20T15:42:57Z</dcterms:modified>
</cp:coreProperties>
</file>